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41" autoAdjust="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8E35-3C49-4C08-AB89-10978200C2D5}" type="datetimeFigureOut">
              <a:rPr lang="zh-CN" altLang="en-US" smtClean="0"/>
              <a:pPr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014A-6702-451B-AA12-A6F2F7B08B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8E35-3C49-4C08-AB89-10978200C2D5}" type="datetimeFigureOut">
              <a:rPr lang="zh-CN" altLang="en-US" smtClean="0"/>
              <a:pPr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014A-6702-451B-AA12-A6F2F7B08B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8E35-3C49-4C08-AB89-10978200C2D5}" type="datetimeFigureOut">
              <a:rPr lang="zh-CN" altLang="en-US" smtClean="0"/>
              <a:pPr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014A-6702-451B-AA12-A6F2F7B08B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8E35-3C49-4C08-AB89-10978200C2D5}" type="datetimeFigureOut">
              <a:rPr lang="zh-CN" altLang="en-US" smtClean="0"/>
              <a:pPr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014A-6702-451B-AA12-A6F2F7B08B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8E35-3C49-4C08-AB89-10978200C2D5}" type="datetimeFigureOut">
              <a:rPr lang="zh-CN" altLang="en-US" smtClean="0"/>
              <a:pPr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014A-6702-451B-AA12-A6F2F7B08B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8E35-3C49-4C08-AB89-10978200C2D5}" type="datetimeFigureOut">
              <a:rPr lang="zh-CN" altLang="en-US" smtClean="0"/>
              <a:pPr/>
              <a:t>2021/11/29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014A-6702-451B-AA12-A6F2F7B08B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8E35-3C49-4C08-AB89-10978200C2D5}" type="datetimeFigureOut">
              <a:rPr lang="zh-CN" altLang="en-US" smtClean="0"/>
              <a:pPr/>
              <a:t>2021/11/29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014A-6702-451B-AA12-A6F2F7B08B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8E35-3C49-4C08-AB89-10978200C2D5}" type="datetimeFigureOut">
              <a:rPr lang="zh-CN" altLang="en-US" smtClean="0"/>
              <a:pPr/>
              <a:t>2021/11/29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014A-6702-451B-AA12-A6F2F7B08B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8E35-3C49-4C08-AB89-10978200C2D5}" type="datetimeFigureOut">
              <a:rPr lang="zh-CN" altLang="en-US" smtClean="0"/>
              <a:pPr/>
              <a:t>2021/11/29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014A-6702-451B-AA12-A6F2F7B08B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8E35-3C49-4C08-AB89-10978200C2D5}" type="datetimeFigureOut">
              <a:rPr lang="zh-CN" altLang="en-US" smtClean="0"/>
              <a:pPr/>
              <a:t>2021/11/29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014A-6702-451B-AA12-A6F2F7B08B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8E35-3C49-4C08-AB89-10978200C2D5}" type="datetimeFigureOut">
              <a:rPr lang="zh-CN" altLang="en-US" smtClean="0"/>
              <a:pPr/>
              <a:t>2021/11/29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D014A-6702-451B-AA12-A6F2F7B08B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8E35-3C49-4C08-AB89-10978200C2D5}" type="datetimeFigureOut">
              <a:rPr lang="zh-CN" altLang="en-US" smtClean="0"/>
              <a:pPr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D014A-6702-451B-AA12-A6F2F7B08B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9%A6%96%E5%B1%8A%E4%B8%96%E7%95%8C%E4%BA%92%E8%81%94%E7%BD%91%E5%A4%A7%E4%BC%9A/15983184" TargetMode="External"/><Relationship Id="rId7" Type="http://schemas.openxmlformats.org/officeDocument/2006/relationships/hyperlink" Target="https://baike.baidu.com/item/%E5%9B%BD%E5%8A%A1%E9%99%A2/343590" TargetMode="External"/><Relationship Id="rId2" Type="http://schemas.openxmlformats.org/officeDocument/2006/relationships/hyperlink" Target="https://baike.baidu.com/item/%E6%9D%8E%E5%85%8B%E5%BC%BA/6327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ike.baidu.com/item/%E5%88%9B%E5%AE%A2/84167" TargetMode="External"/><Relationship Id="rId5" Type="http://schemas.openxmlformats.org/officeDocument/2006/relationships/hyperlink" Target="https://baike.baidu.com/item/%E6%94%BF%E5%BA%9C%E5%B7%A5%E4%BD%9C%E6%8A%A5%E5%91%8A/1494894" TargetMode="External"/><Relationship Id="rId4" Type="http://schemas.openxmlformats.org/officeDocument/2006/relationships/hyperlink" Target="https://baike.baidu.com/item/%E5%9B%BD%E5%8A%A1%E9%99%A2%E5%B8%B8%E5%8A%A1%E4%BC%9A%E8%AE%AE/6254315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cn/xinwen/2017-10/27/content_5234848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近几年创业公司的可视化分析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55776" y="3284984"/>
            <a:ext cx="6400800" cy="3384376"/>
          </a:xfrm>
        </p:spPr>
        <p:txBody>
          <a:bodyPr>
            <a:normAutofit/>
          </a:bodyPr>
          <a:lstStyle/>
          <a:p>
            <a:r>
              <a:rPr lang="en-US" altLang="zh-CN" b="0" i="0" dirty="0" smtClean="0">
                <a:solidFill>
                  <a:srgbClr val="F8F7F7"/>
                </a:solidFill>
                <a:effectLst/>
                <a:latin typeface="+mn-lt"/>
                <a:ea typeface="华文仿宋" panose="02010600040101010101" charset="-122"/>
                <a:cs typeface="+mn-lt"/>
              </a:rPr>
              <a:t>                  ——Powered by FineBi 5.1</a:t>
            </a:r>
          </a:p>
          <a:p>
            <a:endParaRPr lang="en-US" altLang="zh-CN" dirty="0" smtClean="0">
              <a:solidFill>
                <a:srgbClr val="F8F7F7"/>
              </a:solidFill>
              <a:ea typeface="华文仿宋" panose="02010600040101010101" charset="-122"/>
              <a:cs typeface="+mn-lt"/>
            </a:endParaRPr>
          </a:p>
          <a:p>
            <a:r>
              <a:rPr lang="en-US" altLang="zh-CN" dirty="0">
                <a:solidFill>
                  <a:srgbClr val="F8F7F7"/>
                </a:solidFill>
                <a:ea typeface="华文仿宋" panose="02010600040101010101" charset="-122"/>
                <a:cs typeface="+mn-lt"/>
              </a:rPr>
              <a:t> </a:t>
            </a:r>
            <a:r>
              <a:rPr lang="en-US" altLang="zh-CN" dirty="0" smtClean="0">
                <a:solidFill>
                  <a:srgbClr val="F8F7F7"/>
                </a:solidFill>
                <a:ea typeface="华文仿宋" panose="02010600040101010101" charset="-122"/>
                <a:cs typeface="+mn-lt"/>
              </a:rPr>
              <a:t>                                  </a:t>
            </a:r>
          </a:p>
          <a:p>
            <a:r>
              <a:rPr lang="en-US" altLang="zh-CN" dirty="0">
                <a:solidFill>
                  <a:srgbClr val="F8F7F7"/>
                </a:solidFill>
                <a:ea typeface="华文仿宋" panose="02010600040101010101" charset="-122"/>
                <a:cs typeface="+mn-lt"/>
              </a:rPr>
              <a:t> </a:t>
            </a:r>
            <a:r>
              <a:rPr lang="en-US" altLang="zh-CN" dirty="0" smtClean="0">
                <a:solidFill>
                  <a:srgbClr val="F8F7F7"/>
                </a:solidFill>
                <a:ea typeface="华文仿宋" panose="02010600040101010101" charset="-122"/>
                <a:cs typeface="+mn-lt"/>
              </a:rPr>
              <a:t>                                   </a:t>
            </a:r>
            <a:r>
              <a:rPr lang="zh-CN" altLang="en-US" dirty="0" smtClean="0">
                <a:solidFill>
                  <a:srgbClr val="F8F7F7"/>
                </a:solidFill>
                <a:ea typeface="华文仿宋" panose="02010600040101010101" charset="-122"/>
                <a:cs typeface="+mn-lt"/>
              </a:rPr>
              <a:t>团</a:t>
            </a:r>
            <a:r>
              <a:rPr lang="zh-CN" altLang="en-US" dirty="0">
                <a:solidFill>
                  <a:srgbClr val="F8F7F7"/>
                </a:solidFill>
                <a:ea typeface="华文仿宋" panose="02010600040101010101" charset="-122"/>
                <a:cs typeface="+mn-lt"/>
              </a:rPr>
              <a:t>队成</a:t>
            </a:r>
            <a:r>
              <a:rPr lang="zh-CN" altLang="en-US" dirty="0" smtClean="0">
                <a:solidFill>
                  <a:srgbClr val="F8F7F7"/>
                </a:solidFill>
                <a:ea typeface="华文仿宋" panose="02010600040101010101" charset="-122"/>
                <a:cs typeface="+mn-lt"/>
              </a:rPr>
              <a:t>员：沈萱</a:t>
            </a:r>
            <a:endParaRPr lang="en-US" altLang="zh-CN" dirty="0" smtClean="0">
              <a:solidFill>
                <a:srgbClr val="F8F7F7"/>
              </a:solidFill>
              <a:ea typeface="华文仿宋" panose="02010600040101010101" charset="-122"/>
              <a:cs typeface="+mn-lt"/>
            </a:endParaRPr>
          </a:p>
          <a:p>
            <a:r>
              <a:rPr lang="zh-CN" altLang="en-US" dirty="0" smtClean="0">
                <a:solidFill>
                  <a:srgbClr val="F8F7F7"/>
                </a:solidFill>
                <a:latin typeface="+mn-lt"/>
                <a:ea typeface="华文仿宋" panose="02010600040101010101" charset="-122"/>
                <a:cs typeface="+mn-lt"/>
              </a:rPr>
              <a:t>                                                          姚帆</a:t>
            </a:r>
            <a:endParaRPr lang="zh-CN" altLang="en-US" dirty="0" smtClean="0">
              <a:latin typeface="+mn-lt"/>
              <a:ea typeface="华文仿宋" panose="02010600040101010101" charset="-122"/>
              <a:cs typeface="+mn-lt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/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创业者的学历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/>
              <a:t>创</a:t>
            </a:r>
            <a:r>
              <a:rPr lang="zh-CN" altLang="en-US" dirty="0" smtClean="0"/>
              <a:t>业原因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7446963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581128"/>
            <a:ext cx="604867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solidFill>
                  <a:srgbClr val="7030A0"/>
                </a:solidFill>
              </a:rPr>
              <a:t>三</a:t>
            </a:r>
            <a:r>
              <a:rPr lang="en-US" altLang="zh-CN" dirty="0" smtClean="0">
                <a:solidFill>
                  <a:srgbClr val="7030A0"/>
                </a:solidFill>
              </a:rPr>
              <a:t>.</a:t>
            </a:r>
            <a:r>
              <a:rPr lang="zh-CN" altLang="en-US" dirty="0" smtClean="0">
                <a:solidFill>
                  <a:srgbClr val="7030A0"/>
                </a:solidFill>
              </a:rPr>
              <a:t>创业行业整体分析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新经济突出行业注册分布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564832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912768"/>
          </a:xfrm>
        </p:spPr>
        <p:txBody>
          <a:bodyPr/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各个行业企业注册量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solidFill>
                  <a:srgbClr val="7030A0"/>
                </a:solidFill>
              </a:rPr>
              <a:t>四</a:t>
            </a:r>
            <a:r>
              <a:rPr lang="en-US" altLang="zh-CN" dirty="0" smtClean="0">
                <a:solidFill>
                  <a:srgbClr val="7030A0"/>
                </a:solidFill>
              </a:rPr>
              <a:t>.</a:t>
            </a:r>
            <a:r>
              <a:rPr lang="zh-CN" altLang="en-US" dirty="0" smtClean="0">
                <a:solidFill>
                  <a:srgbClr val="7030A0"/>
                </a:solidFill>
              </a:rPr>
              <a:t>创业金融整体分析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融资事件数和融资金额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401955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solidFill>
                  <a:srgbClr val="7030A0"/>
                </a:solidFill>
              </a:rPr>
              <a:t>五</a:t>
            </a:r>
            <a:r>
              <a:rPr lang="en-US" altLang="zh-CN" dirty="0" smtClean="0">
                <a:solidFill>
                  <a:srgbClr val="7030A0"/>
                </a:solidFill>
              </a:rPr>
              <a:t>.</a:t>
            </a:r>
            <a:r>
              <a:rPr lang="zh-CN" altLang="en-US" dirty="0" smtClean="0">
                <a:solidFill>
                  <a:srgbClr val="7030A0"/>
                </a:solidFill>
              </a:rPr>
              <a:t>总结和建议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对创业公司的建议：</a:t>
            </a:r>
            <a:endParaRPr lang="en-US" altLang="zh-CN" dirty="0" smtClean="0"/>
          </a:p>
          <a:p>
            <a:r>
              <a:rPr lang="zh-CN" altLang="en-US" dirty="0"/>
              <a:t>总体来</a:t>
            </a:r>
            <a:r>
              <a:rPr lang="zh-CN" altLang="en-US" dirty="0" smtClean="0"/>
              <a:t>说，企业任然是独资企业和股份有限企业独大，但个体户赚的也尚可，仍然是大公司受欢迎</a:t>
            </a:r>
            <a:endParaRPr lang="en-US" altLang="zh-CN" dirty="0" smtClean="0"/>
          </a:p>
          <a:p>
            <a:r>
              <a:rPr lang="zh-CN" altLang="en-US" dirty="0"/>
              <a:t>企业注册</a:t>
            </a:r>
            <a:r>
              <a:rPr lang="zh-CN" altLang="en-US" dirty="0" smtClean="0"/>
              <a:t>的公司数量北上广和经济发达地区居多，是否考虑加大投资还是对于偏远地区进行投资，需考虑。</a:t>
            </a:r>
            <a:endParaRPr lang="en-US" altLang="zh-CN" dirty="0" smtClean="0"/>
          </a:p>
          <a:p>
            <a:r>
              <a:rPr lang="zh-CN" altLang="en-US" dirty="0"/>
              <a:t>企业注册率在增</a:t>
            </a:r>
            <a:r>
              <a:rPr lang="zh-CN" altLang="en-US" dirty="0" smtClean="0"/>
              <a:t>大，说明大众创业的普遍率。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对创业者的建议：</a:t>
            </a:r>
            <a:endParaRPr lang="en-US" altLang="zh-CN" dirty="0" smtClean="0"/>
          </a:p>
          <a:p>
            <a:r>
              <a:rPr lang="zh-CN" altLang="en-US" sz="3600" dirty="0"/>
              <a:t>创业</a:t>
            </a:r>
            <a:r>
              <a:rPr lang="zh-CN" altLang="en-US" sz="3600" dirty="0" smtClean="0"/>
              <a:t>者以大学生人数居多，其余人数偏少，尤其退伍军人更少，说明大众创业在大学生之间还是得到明显反响。</a:t>
            </a:r>
            <a:endParaRPr lang="en-US" altLang="zh-CN" sz="3600" dirty="0" smtClean="0"/>
          </a:p>
          <a:p>
            <a:r>
              <a:rPr lang="zh-CN" altLang="en-US" sz="3600" dirty="0"/>
              <a:t>创业者</a:t>
            </a:r>
            <a:r>
              <a:rPr lang="zh-CN" altLang="en-US" sz="3600" dirty="0" smtClean="0"/>
              <a:t>的学历各个段都有，但明显本科和硕士偏多，说明学历的广泛度和政策挂钩，而博士大多专注科研。</a:t>
            </a:r>
            <a:endParaRPr lang="en-US" altLang="zh-CN" sz="3600" dirty="0" smtClean="0"/>
          </a:p>
          <a:p>
            <a:r>
              <a:rPr lang="zh-CN" altLang="en-US" sz="3600" dirty="0"/>
              <a:t>提高自身学</a:t>
            </a:r>
            <a:r>
              <a:rPr lang="zh-CN" altLang="en-US" sz="3600" dirty="0" smtClean="0"/>
              <a:t>历，积极相应投身实践。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/>
          <a:lstStyle/>
          <a:p>
            <a:r>
              <a:rPr lang="zh-CN" altLang="en-US" dirty="0" smtClean="0"/>
              <a:t>对创业行业的建议：</a:t>
            </a:r>
            <a:endParaRPr lang="en-US" altLang="zh-CN" dirty="0" smtClean="0"/>
          </a:p>
          <a:p>
            <a:r>
              <a:rPr lang="zh-CN" altLang="en-US" dirty="0"/>
              <a:t>在如</a:t>
            </a:r>
            <a:r>
              <a:rPr lang="zh-CN" altLang="en-US" dirty="0" smtClean="0"/>
              <a:t>今形势之下，我们明显看出外卖和直播的创业率的升高，说明在如今社会，主流是什么，年轻人的生活方式是什么。</a:t>
            </a:r>
            <a:endParaRPr lang="en-US" altLang="zh-CN" dirty="0" smtClean="0"/>
          </a:p>
          <a:p>
            <a:r>
              <a:rPr lang="zh-CN" altLang="en-US" dirty="0"/>
              <a:t>零售和批</a:t>
            </a:r>
            <a:r>
              <a:rPr lang="zh-CN" altLang="en-US" dirty="0" smtClean="0"/>
              <a:t>发也是一骑绝尘，说明和网购相关的都是大头。</a:t>
            </a:r>
            <a:endParaRPr lang="en-US" altLang="zh-CN" dirty="0" smtClean="0"/>
          </a:p>
          <a:p>
            <a:r>
              <a:rPr lang="zh-CN" altLang="en-US" dirty="0"/>
              <a:t>当</a:t>
            </a:r>
            <a:r>
              <a:rPr lang="zh-CN" altLang="en-US" dirty="0" smtClean="0"/>
              <a:t>代要了解形势，做出改变，比如董明珠就是准备进军直播界来响应现代社会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zh-CN" altLang="en-US" dirty="0" smtClean="0"/>
              <a:t>对创业金融的建议：</a:t>
            </a:r>
            <a:endParaRPr lang="en-US" altLang="zh-CN" dirty="0" smtClean="0"/>
          </a:p>
          <a:p>
            <a:r>
              <a:rPr lang="zh-CN" altLang="en-US" dirty="0"/>
              <a:t>在创业之</a:t>
            </a:r>
            <a:r>
              <a:rPr lang="zh-CN" altLang="en-US" dirty="0" smtClean="0"/>
              <a:t>前，要了解创业的费用，以此来有个底。</a:t>
            </a:r>
            <a:endParaRPr lang="en-US" altLang="zh-CN" dirty="0" smtClean="0"/>
          </a:p>
          <a:p>
            <a:r>
              <a:rPr lang="zh-CN" altLang="en-US" dirty="0"/>
              <a:t>融资事件</a:t>
            </a:r>
            <a:r>
              <a:rPr lang="zh-CN" altLang="en-US" dirty="0" smtClean="0"/>
              <a:t>的背后也说明了国家的力度，市场上看不见的手在起作用。</a:t>
            </a:r>
            <a:endParaRPr lang="en-US" altLang="zh-CN" dirty="0" smtClean="0"/>
          </a:p>
          <a:p>
            <a:r>
              <a:rPr lang="zh-CN" altLang="en-US" dirty="0"/>
              <a:t>国家</a:t>
            </a:r>
            <a:r>
              <a:rPr lang="zh-CN" altLang="en-US" dirty="0" smtClean="0"/>
              <a:t>的政策对于创业者的福利很好，借贷的利润变少就是其中之一，可以了解并且做出相应的行动。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/>
          <a:lstStyle/>
          <a:p>
            <a:r>
              <a:rPr lang="zh-CN" altLang="en-US" dirty="0" smtClean="0"/>
              <a:t>总结：</a:t>
            </a:r>
            <a:endParaRPr lang="en-US" altLang="zh-CN" dirty="0" smtClean="0"/>
          </a:p>
          <a:p>
            <a:r>
              <a:rPr lang="zh-CN" altLang="en-US" dirty="0"/>
              <a:t>总而言</a:t>
            </a:r>
            <a:r>
              <a:rPr lang="zh-CN" altLang="en-US" dirty="0" smtClean="0"/>
              <a:t>之，在此情形之下，大众创新，万众创业是很可以的。我们作为新时代的大学生，应该积极相应投身实践，当然，也要评估自己，不盲从，不冲动，是当代大学生应有的素养。</a:t>
            </a:r>
            <a:endParaRPr lang="en-US" altLang="zh-CN" dirty="0" smtClean="0"/>
          </a:p>
          <a:p>
            <a:r>
              <a:rPr lang="zh-CN" altLang="en-US" dirty="0"/>
              <a:t>了解创</a:t>
            </a:r>
            <a:r>
              <a:rPr lang="zh-CN" altLang="en-US" dirty="0" smtClean="0"/>
              <a:t>业背后的辛酸苦楚，满意幸福，正是你在创业之前应该考虑清楚的。</a:t>
            </a:r>
            <a:endParaRPr lang="en-US" altLang="zh-CN" dirty="0" smtClean="0"/>
          </a:p>
          <a:p>
            <a:r>
              <a:rPr lang="zh-CN" altLang="en-US" dirty="0"/>
              <a:t>还有一</a:t>
            </a:r>
            <a:r>
              <a:rPr lang="zh-CN" altLang="en-US" dirty="0" smtClean="0"/>
              <a:t>些知识化更加要了解，并且做出可视化分析是有必要的。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795739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>
                <a:solidFill>
                  <a:srgbClr val="FF0000"/>
                </a:solidFill>
              </a:rPr>
              <a:t>背景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3100" dirty="0" smtClean="0"/>
              <a:t>2014</a:t>
            </a:r>
            <a:r>
              <a:rPr lang="zh-CN" altLang="en-US" sz="3100" dirty="0"/>
              <a:t>年</a:t>
            </a:r>
            <a:r>
              <a:rPr lang="en-US" altLang="zh-CN" sz="3100" dirty="0"/>
              <a:t>9</a:t>
            </a:r>
            <a:r>
              <a:rPr lang="zh-CN" altLang="en-US" sz="3100" dirty="0"/>
              <a:t>月夏季达沃斯论坛上</a:t>
            </a:r>
            <a:r>
              <a:rPr lang="zh-CN" altLang="en-US" sz="3100" dirty="0">
                <a:hlinkClick r:id="rId2"/>
              </a:rPr>
              <a:t>李克强</a:t>
            </a:r>
            <a:r>
              <a:rPr lang="zh-CN" altLang="en-US" sz="3100" dirty="0"/>
              <a:t>总理的讲</a:t>
            </a:r>
            <a:r>
              <a:rPr lang="zh-CN" altLang="en-US" sz="3100" dirty="0" smtClean="0"/>
              <a:t>话，</a:t>
            </a:r>
            <a:r>
              <a:rPr lang="zh-CN" altLang="en-US" sz="3100" dirty="0"/>
              <a:t>李克强提出，要在</a:t>
            </a:r>
            <a:r>
              <a:rPr lang="en-US" altLang="zh-CN" sz="3100" dirty="0"/>
              <a:t>960</a:t>
            </a:r>
            <a:r>
              <a:rPr lang="zh-CN" altLang="en-US" sz="3100" dirty="0"/>
              <a:t>万平方公里土地上掀起“大众创业”、“草根创业”的新浪潮，形成“万众创新”、“人人创新”的新势态。此后，他在</a:t>
            </a:r>
            <a:r>
              <a:rPr lang="zh-CN" altLang="en-US" sz="3100" dirty="0">
                <a:hlinkClick r:id="rId3"/>
              </a:rPr>
              <a:t>首届世界互联网大会</a:t>
            </a:r>
            <a:r>
              <a:rPr lang="zh-CN" altLang="en-US" sz="3100" dirty="0"/>
              <a:t>、</a:t>
            </a:r>
            <a:r>
              <a:rPr lang="zh-CN" altLang="en-US" sz="3100" dirty="0">
                <a:hlinkClick r:id="rId4"/>
              </a:rPr>
              <a:t>国务院常务会议</a:t>
            </a:r>
            <a:r>
              <a:rPr lang="zh-CN" altLang="en-US" sz="3100" dirty="0"/>
              <a:t>和</a:t>
            </a:r>
            <a:r>
              <a:rPr lang="en-US" altLang="zh-CN" sz="3100" dirty="0"/>
              <a:t>2015</a:t>
            </a:r>
            <a:r>
              <a:rPr lang="zh-CN" altLang="en-US" sz="3100" dirty="0"/>
              <a:t>年</a:t>
            </a:r>
            <a:r>
              <a:rPr lang="en-US" altLang="zh-CN" sz="3100" dirty="0"/>
              <a:t>《</a:t>
            </a:r>
            <a:r>
              <a:rPr lang="zh-CN" altLang="en-US" sz="3100" dirty="0">
                <a:hlinkClick r:id="rId5"/>
              </a:rPr>
              <a:t>政府工作报告</a:t>
            </a:r>
            <a:r>
              <a:rPr lang="en-US" altLang="zh-CN" sz="3100" dirty="0"/>
              <a:t>》</a:t>
            </a:r>
            <a:r>
              <a:rPr lang="zh-CN" altLang="en-US" sz="3100" dirty="0"/>
              <a:t>等场合中频频阐释这一关键词。每到一地考察，他几乎都要与当地年轻的“</a:t>
            </a:r>
            <a:r>
              <a:rPr lang="zh-CN" altLang="en-US" sz="3100" dirty="0">
                <a:hlinkClick r:id="rId6"/>
              </a:rPr>
              <a:t>创客</a:t>
            </a:r>
            <a:r>
              <a:rPr lang="zh-CN" altLang="en-US" sz="3100" dirty="0"/>
              <a:t>”会面。他希望激发民族的创业精神和创新基因</a:t>
            </a:r>
            <a:r>
              <a:rPr lang="zh-CN" altLang="en-US" sz="3100" dirty="0" smtClean="0"/>
              <a:t>。</a:t>
            </a:r>
            <a:endParaRPr lang="en-US" altLang="zh-CN" sz="3100" dirty="0" smtClean="0"/>
          </a:p>
          <a:p>
            <a:r>
              <a:rPr lang="en-US" altLang="zh-CN" sz="3100" dirty="0" smtClean="0"/>
              <a:t>2018</a:t>
            </a:r>
            <a:r>
              <a:rPr lang="zh-CN" altLang="en-US" sz="3100" dirty="0" smtClean="0"/>
              <a:t>年</a:t>
            </a:r>
            <a:r>
              <a:rPr lang="en-US" altLang="zh-CN" sz="3100" dirty="0" smtClean="0"/>
              <a:t>9</a:t>
            </a:r>
            <a:r>
              <a:rPr lang="zh-CN" altLang="en-US" sz="3100" dirty="0" smtClean="0"/>
              <a:t>月</a:t>
            </a:r>
            <a:r>
              <a:rPr lang="en-US" altLang="zh-CN" sz="3100" dirty="0" smtClean="0"/>
              <a:t>18</a:t>
            </a:r>
            <a:r>
              <a:rPr lang="zh-CN" altLang="en-US" sz="3100" dirty="0" smtClean="0"/>
              <a:t>日，</a:t>
            </a:r>
            <a:r>
              <a:rPr lang="zh-CN" altLang="en-US" sz="3100" dirty="0" smtClean="0">
                <a:hlinkClick r:id="rId7"/>
              </a:rPr>
              <a:t>国务院</a:t>
            </a:r>
            <a:r>
              <a:rPr lang="zh-CN" altLang="en-US" sz="3100" dirty="0" smtClean="0"/>
              <a:t>下发</a:t>
            </a:r>
            <a:r>
              <a:rPr lang="en-US" altLang="zh-CN" sz="3100" dirty="0" smtClean="0"/>
              <a:t>《</a:t>
            </a:r>
            <a:r>
              <a:rPr lang="zh-CN" altLang="en-US" sz="3100" dirty="0" smtClean="0"/>
              <a:t>关于推动创新创业高质量发展打造“双创”升级版的意见</a:t>
            </a:r>
            <a:r>
              <a:rPr lang="en-US" altLang="zh-CN" sz="3100" dirty="0" smtClean="0"/>
              <a:t>》</a:t>
            </a:r>
            <a:r>
              <a:rPr lang="zh-CN" altLang="en-US" sz="3100" dirty="0" smtClean="0"/>
              <a:t>。 </a:t>
            </a:r>
            <a:r>
              <a:rPr lang="en-US" altLang="zh-CN" sz="3100" dirty="0" smtClean="0"/>
              <a:t>2018</a:t>
            </a:r>
            <a:r>
              <a:rPr lang="zh-CN" altLang="en-US" sz="3100" dirty="0" smtClean="0"/>
              <a:t>年</a:t>
            </a:r>
            <a:r>
              <a:rPr lang="en-US" altLang="zh-CN" sz="3100" dirty="0" smtClean="0"/>
              <a:t>12</a:t>
            </a:r>
            <a:r>
              <a:rPr lang="zh-CN" altLang="en-US" sz="3100" dirty="0" smtClean="0"/>
              <a:t>月</a:t>
            </a:r>
            <a:r>
              <a:rPr lang="en-US" altLang="zh-CN" sz="3100" dirty="0" smtClean="0"/>
              <a:t>20</a:t>
            </a:r>
            <a:r>
              <a:rPr lang="zh-CN" altLang="en-US" sz="3100" dirty="0" smtClean="0"/>
              <a:t>日，“双创”当选为</a:t>
            </a:r>
            <a:r>
              <a:rPr lang="en-US" altLang="zh-CN" sz="3100" dirty="0" smtClean="0"/>
              <a:t>2018</a:t>
            </a:r>
            <a:r>
              <a:rPr lang="zh-CN" altLang="en-US" sz="3100" dirty="0" smtClean="0"/>
              <a:t>年度经济类十大流行语。</a:t>
            </a:r>
            <a:endParaRPr lang="en-US" altLang="zh-CN" sz="3100" dirty="0" smtClean="0"/>
          </a:p>
          <a:p>
            <a:r>
              <a:rPr lang="zh-CN" altLang="en-US" sz="31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古人云：以史为镜可以知兴替，我们就对</a:t>
            </a:r>
            <a:r>
              <a:rPr lang="zh-CN" altLang="en-US" sz="3100" dirty="0">
                <a:latin typeface="宋体" panose="02010600030101010101" pitchFamily="2" charset="-122"/>
                <a:ea typeface="宋体" panose="02010600030101010101" pitchFamily="2" charset="-122"/>
              </a:rPr>
              <a:t>创业公</a:t>
            </a:r>
            <a:r>
              <a:rPr lang="zh-CN" altLang="en-US" sz="31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司数据进行分析，从而进行</a:t>
            </a:r>
            <a:r>
              <a:rPr lang="zh-CN" altLang="en-US" sz="31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可视化分析展示并提出可行性建议</a:t>
            </a:r>
            <a:r>
              <a:rPr lang="zh-CN" altLang="en-US" sz="31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，从而更好地了解这个政策的可行性，正确性。</a:t>
            </a:r>
            <a:endParaRPr lang="en-US" altLang="zh-CN" sz="3100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3816424"/>
          </a:xfrm>
        </p:spPr>
        <p:txBody>
          <a:bodyPr>
            <a:normAutofit/>
          </a:bodyPr>
          <a:lstStyle/>
          <a:p>
            <a:r>
              <a:rPr lang="zh-CN" altLang="en-US" sz="6600" dirty="0" smtClean="0"/>
              <a:t>谢谢大家</a:t>
            </a:r>
            <a:endParaRPr lang="zh-CN" altLang="en-US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solidFill>
                  <a:schemeClr val="accent3"/>
                </a:solidFill>
              </a:rPr>
              <a:t>数据源</a:t>
            </a:r>
            <a:endParaRPr lang="zh-CN" altLang="en-US" dirty="0">
              <a:solidFill>
                <a:schemeClr val="accent3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/>
          <a:lstStyle/>
          <a:p>
            <a:r>
              <a:rPr lang="zh-CN" altLang="en-US" dirty="0" smtClean="0"/>
              <a:t>整个有关创业公司的数据收集来源于：</a:t>
            </a:r>
            <a:endParaRPr lang="en-US" altLang="zh-CN" dirty="0" smtClean="0"/>
          </a:p>
          <a:p>
            <a:r>
              <a:rPr lang="zh-CN" altLang="en-US" dirty="0"/>
              <a:t>企查</a:t>
            </a:r>
            <a:r>
              <a:rPr lang="zh-CN" altLang="en-US" dirty="0" smtClean="0"/>
              <a:t>查的数据库：</a:t>
            </a:r>
            <a:r>
              <a:rPr lang="en-US" altLang="zh-CN" dirty="0" smtClean="0"/>
              <a:t>https://36kr.com/user/17672815</a:t>
            </a:r>
          </a:p>
          <a:p>
            <a:r>
              <a:rPr lang="zh-CN" altLang="en-US" dirty="0"/>
              <a:t>中</a:t>
            </a:r>
            <a:r>
              <a:rPr lang="zh-CN" altLang="en-US" dirty="0" smtClean="0"/>
              <a:t>国企业数据年报网：</a:t>
            </a:r>
            <a:r>
              <a:rPr lang="en-US" altLang="zh-CN" dirty="0" smtClean="0"/>
              <a:t>https://www.sohu.com/a/453420510_160914</a:t>
            </a:r>
          </a:p>
          <a:p>
            <a:r>
              <a:rPr lang="zh-CN" altLang="en-US" dirty="0"/>
              <a:t>党</a:t>
            </a:r>
            <a:r>
              <a:rPr lang="zh-CN" altLang="en-US" dirty="0" smtClean="0"/>
              <a:t>的关于全国企业分析：</a:t>
            </a:r>
            <a:r>
              <a:rPr lang="en-US" altLang="zh-CN" dirty="0" smtClean="0">
                <a:hlinkClick r:id="rId2"/>
              </a:rPr>
              <a:t>http://www.gov.cn/xinwen/2017-10/27/content_5234848.htm</a:t>
            </a:r>
            <a:endParaRPr lang="en-US" altLang="zh-CN" dirty="0" smtClean="0"/>
          </a:p>
          <a:p>
            <a:r>
              <a:rPr lang="en-US" altLang="zh-CN" dirty="0" smtClean="0"/>
              <a:t>https://m.thepaper.cn/baijiahao_10003990?sdkver=2c9d920d</a:t>
            </a:r>
          </a:p>
          <a:p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098578"/>
          </a:xfrm>
        </p:spPr>
        <p:txBody>
          <a:bodyPr>
            <a:noAutofit/>
          </a:bodyPr>
          <a:lstStyle/>
          <a:p>
            <a:r>
              <a:rPr lang="zh-CN" altLang="en-US" sz="9600" dirty="0" smtClean="0"/>
              <a:t>分析思路</a:t>
            </a:r>
            <a:endParaRPr lang="zh-CN" altLang="en-US" sz="9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               </a:t>
            </a:r>
            <a:r>
              <a:rPr lang="zh-CN" altLang="en-US" sz="4800" dirty="0" smtClean="0"/>
              <a:t>一</a:t>
            </a:r>
            <a:r>
              <a:rPr lang="en-US" altLang="zh-CN" sz="4800" dirty="0" smtClean="0"/>
              <a:t>.</a:t>
            </a:r>
            <a:r>
              <a:rPr lang="zh-CN" altLang="en-US" sz="4800" dirty="0" smtClean="0"/>
              <a:t>创业情况整体分析</a:t>
            </a:r>
            <a:endParaRPr lang="en-US" altLang="zh-CN" sz="4800" dirty="0" smtClean="0"/>
          </a:p>
          <a:p>
            <a:endParaRPr lang="en-US" altLang="zh-CN" sz="4800" dirty="0" smtClean="0"/>
          </a:p>
          <a:p>
            <a:r>
              <a:rPr lang="zh-CN" altLang="en-US" sz="4800" dirty="0" smtClean="0"/>
              <a:t>        二</a:t>
            </a:r>
            <a:r>
              <a:rPr lang="en-US" altLang="zh-CN" sz="4800" dirty="0" smtClean="0"/>
              <a:t>.</a:t>
            </a:r>
            <a:r>
              <a:rPr lang="zh-CN" altLang="en-US" sz="4800" dirty="0" smtClean="0"/>
              <a:t>创业者整体分析</a:t>
            </a:r>
            <a:endParaRPr lang="en-US" altLang="zh-CN" sz="4800" dirty="0" smtClean="0"/>
          </a:p>
          <a:p>
            <a:endParaRPr lang="en-US" altLang="zh-CN" sz="4800" dirty="0" smtClean="0"/>
          </a:p>
          <a:p>
            <a:r>
              <a:rPr lang="zh-CN" altLang="en-US" sz="4800" dirty="0" smtClean="0"/>
              <a:t>三</a:t>
            </a:r>
            <a:r>
              <a:rPr lang="en-US" altLang="zh-CN" sz="4800" dirty="0" smtClean="0"/>
              <a:t>.</a:t>
            </a:r>
            <a:r>
              <a:rPr lang="zh-CN" altLang="en-US" sz="4800" dirty="0" smtClean="0"/>
              <a:t>创业行业整体分析</a:t>
            </a:r>
            <a:endParaRPr lang="en-US" altLang="zh-CN" sz="4800" dirty="0" smtClean="0"/>
          </a:p>
          <a:p>
            <a:endParaRPr lang="en-US" altLang="zh-CN" sz="4800" dirty="0" smtClean="0"/>
          </a:p>
          <a:p>
            <a:r>
              <a:rPr lang="zh-CN" altLang="en-US" sz="4800" dirty="0" smtClean="0"/>
              <a:t>                四</a:t>
            </a:r>
            <a:r>
              <a:rPr lang="en-US" altLang="zh-CN" sz="4800" dirty="0" smtClean="0"/>
              <a:t>.</a:t>
            </a:r>
            <a:r>
              <a:rPr lang="zh-CN" altLang="en-US" sz="4800" dirty="0" smtClean="0"/>
              <a:t>创业金额整体析</a:t>
            </a:r>
            <a:endParaRPr lang="en-US" altLang="zh-CN" sz="4800" dirty="0" smtClean="0"/>
          </a:p>
          <a:p>
            <a:endParaRPr lang="en-US" altLang="zh-CN" sz="4800" dirty="0" smtClean="0"/>
          </a:p>
          <a:p>
            <a:r>
              <a:rPr lang="zh-CN" altLang="en-US" sz="4800" dirty="0" smtClean="0"/>
              <a:t>                            五</a:t>
            </a:r>
            <a:r>
              <a:rPr lang="en-US" altLang="zh-CN" sz="4800" dirty="0" smtClean="0"/>
              <a:t>.</a:t>
            </a:r>
            <a:r>
              <a:rPr lang="zh-CN" altLang="en-US" sz="4800" dirty="0" smtClean="0"/>
              <a:t>总结和建议</a:t>
            </a:r>
            <a:endParaRPr lang="zh-CN" altLang="en-US" sz="4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solidFill>
                  <a:srgbClr val="7030A0"/>
                </a:solidFill>
              </a:rPr>
              <a:t>创业情况整体分析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企业创业类型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113587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260648"/>
            <a:ext cx="8229600" cy="6480720"/>
          </a:xfrm>
        </p:spPr>
        <p:txBody>
          <a:bodyPr/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各个省份企业注册数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6800850" cy="431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53336"/>
          </a:xfrm>
        </p:spPr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新增企业注册比例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4.</a:t>
            </a:r>
            <a:r>
              <a:rPr lang="zh-CN" altLang="en-US" dirty="0" smtClean="0"/>
              <a:t>企业注册量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76672"/>
            <a:ext cx="380365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4320480" cy="426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solidFill>
                  <a:srgbClr val="7030A0"/>
                </a:solidFill>
              </a:rPr>
              <a:t>二</a:t>
            </a:r>
            <a:r>
              <a:rPr lang="en-US" altLang="zh-CN" dirty="0" smtClean="0">
                <a:solidFill>
                  <a:srgbClr val="7030A0"/>
                </a:solidFill>
              </a:rPr>
              <a:t>.</a:t>
            </a:r>
            <a:r>
              <a:rPr lang="zh-CN" altLang="en-US" dirty="0" smtClean="0">
                <a:solidFill>
                  <a:srgbClr val="7030A0"/>
                </a:solidFill>
              </a:rPr>
              <a:t>创业者整体分析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创业人员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57626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1104</Words>
  <Application>Microsoft Office PowerPoint</Application>
  <PresentationFormat>全屏显示(4:3)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近几年创业公司的可视化分析</vt:lpstr>
      <vt:lpstr>背景</vt:lpstr>
      <vt:lpstr>数据源</vt:lpstr>
      <vt:lpstr>分析思路</vt:lpstr>
      <vt:lpstr>幻灯片 5</vt:lpstr>
      <vt:lpstr>创业情况整体分析</vt:lpstr>
      <vt:lpstr>幻灯片 7</vt:lpstr>
      <vt:lpstr>幻灯片 8</vt:lpstr>
      <vt:lpstr>二.创业者整体分析</vt:lpstr>
      <vt:lpstr>幻灯片 10</vt:lpstr>
      <vt:lpstr>三.创业行业整体分析</vt:lpstr>
      <vt:lpstr>幻灯片 12</vt:lpstr>
      <vt:lpstr>四.创业金融整体分析</vt:lpstr>
      <vt:lpstr>五.总结和建议</vt:lpstr>
      <vt:lpstr>幻灯片 15</vt:lpstr>
      <vt:lpstr>幻灯片 16</vt:lpstr>
      <vt:lpstr>幻灯片 17</vt:lpstr>
      <vt:lpstr>幻灯片 18</vt:lpstr>
      <vt:lpstr>幻灯片 19</vt:lpstr>
      <vt:lpstr>谢谢大家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近几年创业公司的可视化分析</dc:title>
  <dc:creator>China</dc:creator>
  <cp:lastModifiedBy>China</cp:lastModifiedBy>
  <cp:revision>15</cp:revision>
  <dcterms:created xsi:type="dcterms:W3CDTF">2021-11-28T11:49:29Z</dcterms:created>
  <dcterms:modified xsi:type="dcterms:W3CDTF">2021-11-29T12:49:26Z</dcterms:modified>
</cp:coreProperties>
</file>